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16" r:id="rId3"/>
    <p:sldId id="264" r:id="rId4"/>
    <p:sldId id="265" r:id="rId5"/>
    <p:sldId id="266" r:id="rId6"/>
    <p:sldId id="267" r:id="rId7"/>
    <p:sldId id="268" r:id="rId8"/>
    <p:sldId id="269" r:id="rId9"/>
    <p:sldId id="270" r:id="rId10"/>
    <p:sldId id="295"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94" r:id="rId25"/>
    <p:sldId id="310" r:id="rId26"/>
    <p:sldId id="311" r:id="rId27"/>
    <p:sldId id="312" r:id="rId28"/>
    <p:sldId id="313" r:id="rId29"/>
    <p:sldId id="314" r:id="rId30"/>
    <p:sldId id="293" r:id="rId31"/>
    <p:sldId id="315" r:id="rId3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21"/>
  </p:normalViewPr>
  <p:slideViewPr>
    <p:cSldViewPr snapToGrid="0" snapToObjects="1">
      <p:cViewPr varScale="1">
        <p:scale>
          <a:sx n="144" d="100"/>
          <a:sy n="144" d="100"/>
        </p:scale>
        <p:origin x="12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2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30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7"/>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hyperlink" Target="https://asecuritysite.com/encryption/fernet2"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hyperlink" Target="https://asecuritysite.com/encryption/ferdecode" TargetMode="Externa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1.xml"/><Relationship Id="rId4" Type="http://schemas.openxmlformats.org/officeDocument/2006/relationships/image" Target="../media/image45.tif"/></Relationships>
</file>

<file path=ppt/slides/_rels/slide26.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2.xml"/><Relationship Id="rId4" Type="http://schemas.openxmlformats.org/officeDocument/2006/relationships/image" Target="../media/image48.tif"/></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US" sz="1350" b="0" dirty="0"/>
              <a:t>YubiKeys</a:t>
            </a:r>
            <a:endParaRPr sz="1350" b="0" dirty="0"/>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r>
              <a:rPr lang="en-US" sz="2025" dirty="0">
                <a:solidFill>
                  <a:srgbClr val="000000"/>
                </a:solidFill>
              </a:rPr>
              <a:t> FRSE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527880D-96F6-C655-F7F6-BAA3DC7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FD17A6D-B9D8-8F1D-1B9E-8B71F7092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31" y="0"/>
            <a:ext cx="7428692" cy="571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lang="en-US" sz="1800" b="0" dirty="0"/>
            </a:br>
            <a:br>
              <a:rPr sz="1800" b="0" dirty="0"/>
            </a:br>
            <a:r>
              <a:rPr lang="en-GB" sz="1800" dirty="0">
                <a:solidFill>
                  <a:srgbClr val="000000"/>
                </a:solidFill>
              </a:rPr>
              <a:t>Prof Bill Buchanan OBE FRSE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2" name="Picture 2" descr="Image">
            <a:extLst>
              <a:ext uri="{FF2B5EF4-FFF2-40B4-BE49-F238E27FC236}">
                <a16:creationId xmlns:a16="http://schemas.microsoft.com/office/drawing/2014/main" id="{8A0DCC5F-2C24-8DE9-967C-6BF92BF4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250944" y="582921"/>
            <a:ext cx="451914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solidFill>
                  <a:srgbClr val="FF2F92"/>
                </a:solidFill>
              </a:rPr>
              <a:t>eyJ0eXAiOiJKV1QiLCJhbGciOiJIUzI1NiJ9</a:t>
            </a:r>
            <a:r>
              <a:rPr dirty="0"/>
              <a:t>.InsgZm9vOiAnYmFyJ30i.</a:t>
            </a:r>
            <a:r>
              <a:rPr dirty="0">
                <a:solidFill>
                  <a:schemeClr val="accent4">
                    <a:satOff val="-1335"/>
                    <a:lumOff val="-10274"/>
                  </a:schemeClr>
                </a:solidFill>
              </a:rPr>
              <a:t>YysrHrgIR351UIruepwNCpwwOfH0feLlibPgASG-ljw</a:t>
            </a:r>
          </a:p>
        </p:txBody>
      </p:sp>
      <p:sp>
        <p:nvSpPr>
          <p:cNvPr id="263" name="Header:…"/>
          <p:cNvSpPr txBox="1"/>
          <p:nvPr/>
        </p:nvSpPr>
        <p:spPr>
          <a:xfrm>
            <a:off x="757471" y="1490767"/>
            <a:ext cx="3160479" cy="4224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ct val="150000"/>
              </a:lnSpc>
              <a:defRPr sz="1200">
                <a:latin typeface="Courier"/>
                <a:ea typeface="Courier"/>
                <a:cs typeface="Courier"/>
                <a:sym typeface="Courier"/>
              </a:defRPr>
            </a:pPr>
            <a:r>
              <a:rPr dirty="0"/>
              <a:t>Header:</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Courier"/>
                <a:ea typeface="Courier"/>
                <a:cs typeface="Courier"/>
                <a:sym typeface="Courier"/>
              </a:defRPr>
            </a:pPr>
            <a:r>
              <a:rPr dirty="0"/>
              <a:t>  "</a:t>
            </a:r>
            <a:r>
              <a:rPr dirty="0" err="1"/>
              <a:t>typ</a:t>
            </a:r>
            <a:r>
              <a:rPr dirty="0"/>
              <a:t>": "JWT",</a:t>
            </a:r>
          </a:p>
          <a:p>
            <a:pPr defTabSz="457200">
              <a:lnSpc>
                <a:spcPct val="150000"/>
              </a:lnSpc>
              <a:defRPr sz="1200">
                <a:latin typeface="Courier"/>
                <a:ea typeface="Courier"/>
                <a:cs typeface="Courier"/>
                <a:sym typeface="Courier"/>
              </a:defRPr>
            </a:pPr>
            <a:r>
              <a:rPr dirty="0"/>
              <a:t>  "</a:t>
            </a:r>
            <a:r>
              <a:rPr dirty="0" err="1"/>
              <a:t>alg</a:t>
            </a:r>
            <a:r>
              <a:rPr dirty="0"/>
              <a:t>": "HS256"</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Payload:</a:t>
            </a:r>
          </a:p>
          <a:p>
            <a:pPr defTabSz="457200">
              <a:lnSpc>
                <a:spcPct val="150000"/>
              </a:lnSpc>
              <a:defRPr sz="1200">
                <a:latin typeface="Courier"/>
                <a:ea typeface="Courier"/>
                <a:cs typeface="Courier"/>
                <a:sym typeface="Courier"/>
              </a:defRPr>
            </a:pPr>
            <a:r>
              <a:rPr dirty="0"/>
              <a:t>"{ foo: 'bar'}"</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Signature:</a:t>
            </a:r>
          </a:p>
          <a:p>
            <a:pPr defTabSz="457200">
              <a:lnSpc>
                <a:spcPct val="150000"/>
              </a:lnSpc>
              <a:defRPr sz="1200">
                <a:latin typeface="Courier"/>
                <a:ea typeface="Courier"/>
                <a:cs typeface="Courier"/>
                <a:sym typeface="Courier"/>
              </a:defRPr>
            </a:pPr>
            <a:r>
              <a:rPr dirty="0"/>
              <a:t>HMACSHA256(</a:t>
            </a:r>
          </a:p>
          <a:p>
            <a:pPr defTabSz="457200">
              <a:lnSpc>
                <a:spcPct val="150000"/>
              </a:lnSpc>
              <a:defRPr sz="1200">
                <a:latin typeface="Courier"/>
                <a:ea typeface="Courier"/>
                <a:cs typeface="Courier"/>
                <a:sym typeface="Courier"/>
              </a:defRPr>
            </a:pPr>
            <a:r>
              <a:rPr dirty="0"/>
              <a:t>  base64UrlEncode(header) + "." +</a:t>
            </a:r>
          </a:p>
          <a:p>
            <a:pPr defTabSz="457200">
              <a:lnSpc>
                <a:spcPct val="150000"/>
              </a:lnSpc>
              <a:defRPr sz="1200">
                <a:latin typeface="Courier"/>
                <a:ea typeface="Courier"/>
                <a:cs typeface="Courier"/>
                <a:sym typeface="Courier"/>
              </a:defRPr>
            </a:pPr>
            <a:r>
              <a:rPr dirty="0"/>
              <a:t>  base64UrlEncode(payload),</a:t>
            </a:r>
          </a:p>
          <a:p>
            <a:pPr defTabSz="457200">
              <a:lnSpc>
                <a:spcPct val="150000"/>
              </a:lnSpc>
              <a:defRPr sz="1100">
                <a:latin typeface="+mj-lt"/>
                <a:ea typeface="+mj-ea"/>
                <a:cs typeface="+mj-cs"/>
                <a:sym typeface="Helvetica"/>
              </a:defRPr>
            </a:pPr>
            <a:r>
              <a:rPr sz="1200" dirty="0">
                <a:latin typeface="Courier"/>
                <a:ea typeface="Courier"/>
                <a:cs typeface="Courier"/>
                <a:sym typeface="Courier"/>
              </a:rPr>
              <a:t>  </a:t>
            </a:r>
            <a:r>
              <a:rPr dirty="0"/>
              <a:t>your-256-bit-secret</a:t>
            </a:r>
            <a:endParaRPr sz="1200" dirty="0">
              <a:latin typeface="Courier"/>
              <a:ea typeface="Courier"/>
              <a:cs typeface="Courier"/>
              <a:sym typeface="Courier"/>
            </a:endParaRPr>
          </a:p>
          <a:p>
            <a:pPr defTabSz="457200">
              <a:lnSpc>
                <a:spcPct val="150000"/>
              </a:lnSpc>
              <a:defRPr sz="1200">
                <a:latin typeface="Courier"/>
                <a:ea typeface="Courier"/>
                <a:cs typeface="Courier"/>
                <a:sym typeface="Courier"/>
              </a:defRPr>
            </a:pPr>
            <a:r>
              <a:rPr dirty="0"/>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Tokens, Authorization and Docker</a:t>
            </a:r>
            <a:br>
              <a:rPr dirty="0"/>
            </a:br>
            <a:r>
              <a:rPr sz="1800" b="0" dirty="0"/>
              <a:t>OAuth 2.0</a:t>
            </a:r>
            <a:br>
              <a:rPr sz="1800" b="0" dirty="0"/>
            </a:br>
            <a:br>
              <a:rPr sz="1800" b="0" dirty="0"/>
            </a:br>
            <a:r>
              <a:rPr lang="en-GB" sz="2800" dirty="0">
                <a:solidFill>
                  <a:srgbClr val="000000"/>
                </a:solidFill>
              </a:rPr>
              <a:t>Prof Bill Buchanan OBE FRSE</a:t>
            </a:r>
            <a:br>
              <a:rPr sz="2700" dirty="0">
                <a:solidFill>
                  <a:srgbClr val="000000"/>
                </a:solidFill>
              </a:rPr>
            </a:br>
            <a:br>
              <a:rPr sz="1800" b="0" dirty="0"/>
            </a:br>
            <a:r>
              <a:rPr sz="1800" b="0" dirty="0"/>
              <a:t>http://</a:t>
            </a:r>
            <a:r>
              <a:rPr sz="1800" b="0" dirty="0" err="1"/>
              <a:t>asecuritysite.com</a:t>
            </a:r>
            <a:r>
              <a:rPr sz="1800" b="0" dirty="0"/>
              <a:t>/encryption</a:t>
            </a:r>
          </a:p>
          <a:p>
            <a:pPr algn="l">
              <a:defRPr sz="3900" b="1">
                <a:solidFill>
                  <a:srgbClr val="C00000"/>
                </a:solidFill>
              </a:defRPr>
            </a:pPr>
            <a:r>
              <a:rPr sz="1800" b="0" dirty="0"/>
              <a:t>http://</a:t>
            </a:r>
            <a:r>
              <a:rPr sz="1800" b="0" dirty="0" err="1"/>
              <a:t>asecuritysite.com</a:t>
            </a:r>
            <a:r>
              <a:rPr sz="1800" b="0" dirty="0"/>
              <a:t>/unit06</a:t>
            </a:r>
            <a:br>
              <a:rPr sz="1800" b="0" dirty="0"/>
            </a:br>
            <a:endParaRPr sz="1800" b="0" dirty="0"/>
          </a:p>
        </p:txBody>
      </p:sp>
      <p:pic>
        <p:nvPicPr>
          <p:cNvPr id="2" name="Picture 2" descr="Image">
            <a:extLst>
              <a:ext uri="{FF2B5EF4-FFF2-40B4-BE49-F238E27FC236}">
                <a16:creationId xmlns:a16="http://schemas.microsoft.com/office/drawing/2014/main" id="{B5D211EB-44F2-A8F1-A0F9-18CFE52DF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887" y="1395940"/>
            <a:ext cx="3538902" cy="26541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lang="en-GB" sz="1800" dirty="0">
                <a:solidFill>
                  <a:srgbClr val="000000"/>
                </a:solidFill>
              </a:rPr>
              <a:t>Prof Bill Buchanan OBE FRSE</a:t>
            </a:r>
            <a:br>
              <a:rPr sz="18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2" name="Picture 2" descr="Image">
            <a:extLst>
              <a:ext uri="{FF2B5EF4-FFF2-40B4-BE49-F238E27FC236}">
                <a16:creationId xmlns:a16="http://schemas.microsoft.com/office/drawing/2014/main" id="{E9167865-CC5D-8846-8729-15149DA9E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E130D-DB69-FADE-CEDE-3C34E22D72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739558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r>
              <a:rPr lang="en-US" sz="2187" dirty="0">
                <a:solidFill>
                  <a:srgbClr val="000000"/>
                </a:solidFill>
              </a:rPr>
              <a:t> FRSE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2" name="Picture 2" descr="Image">
            <a:extLst>
              <a:ext uri="{FF2B5EF4-FFF2-40B4-BE49-F238E27FC236}">
                <a16:creationId xmlns:a16="http://schemas.microsoft.com/office/drawing/2014/main" id="{D0B2E70C-73D0-D690-F0AB-A70EFC407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 name="FIDO2"/>
          <p:cNvSpPr txBox="1"/>
          <p:nvPr/>
        </p:nvSpPr>
        <p:spPr>
          <a:xfrm>
            <a:off x="416859" y="323823"/>
            <a:ext cx="7886700" cy="64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nchor="ctr">
            <a:normAutofit/>
          </a:bodyPr>
          <a:lstStyle>
            <a:lvl1pPr algn="l" defTabSz="1828800">
              <a:lnSpc>
                <a:spcPct val="90000"/>
              </a:lnSpc>
              <a:defRPr sz="7200" b="0">
                <a:solidFill>
                  <a:srgbClr val="C00000"/>
                </a:solidFill>
                <a:latin typeface="Calibri Light"/>
                <a:ea typeface="Calibri Light"/>
                <a:cs typeface="Calibri Light"/>
                <a:sym typeface="Calibri Light"/>
              </a:defRPr>
            </a:lvl1pPr>
          </a:lstStyle>
          <a:p>
            <a:r>
              <a:rPr sz="2700" dirty="0"/>
              <a:t>FIDO2</a:t>
            </a:r>
          </a:p>
        </p:txBody>
      </p:sp>
      <p:pic>
        <p:nvPicPr>
          <p:cNvPr id="1025" name="Image" descr="Image"/>
          <p:cNvPicPr>
            <a:picLocks noChangeAspect="1"/>
          </p:cNvPicPr>
          <p:nvPr/>
        </p:nvPicPr>
        <p:blipFill>
          <a:blip r:embed="rId2"/>
          <a:stretch>
            <a:fillRect/>
          </a:stretch>
        </p:blipFill>
        <p:spPr>
          <a:xfrm>
            <a:off x="531850" y="1013918"/>
            <a:ext cx="4254463" cy="1624507"/>
          </a:xfrm>
          <a:prstGeom prst="rect">
            <a:avLst/>
          </a:prstGeom>
          <a:ln w="12700">
            <a:miter lim="400000"/>
          </a:ln>
        </p:spPr>
      </p:pic>
      <p:pic>
        <p:nvPicPr>
          <p:cNvPr id="1026" name="Image" descr="Image"/>
          <p:cNvPicPr>
            <a:picLocks noChangeAspect="1"/>
          </p:cNvPicPr>
          <p:nvPr/>
        </p:nvPicPr>
        <p:blipFill>
          <a:blip r:embed="rId3"/>
          <a:stretch>
            <a:fillRect/>
          </a:stretch>
        </p:blipFill>
        <p:spPr>
          <a:xfrm>
            <a:off x="1738313" y="3076575"/>
            <a:ext cx="6096000" cy="2857500"/>
          </a:xfrm>
          <a:prstGeom prst="rect">
            <a:avLst/>
          </a:prstGeom>
          <a:ln w="12700">
            <a:miter lim="400000"/>
          </a:ln>
        </p:spPr>
      </p:pic>
      <p:pic>
        <p:nvPicPr>
          <p:cNvPr id="1027" name="Image" descr="Image"/>
          <p:cNvPicPr>
            <a:picLocks noChangeAspect="1"/>
          </p:cNvPicPr>
          <p:nvPr/>
        </p:nvPicPr>
        <p:blipFill>
          <a:blip r:embed="rId4"/>
          <a:stretch>
            <a:fillRect/>
          </a:stretch>
        </p:blipFill>
        <p:spPr>
          <a:xfrm>
            <a:off x="5386215" y="779546"/>
            <a:ext cx="2790998" cy="209324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Image" descr="Image"/>
          <p:cNvPicPr>
            <a:picLocks noChangeAspect="1"/>
          </p:cNvPicPr>
          <p:nvPr/>
        </p:nvPicPr>
        <p:blipFill>
          <a:blip r:embed="rId2"/>
          <a:stretch>
            <a:fillRect/>
          </a:stretch>
        </p:blipFill>
        <p:spPr>
          <a:xfrm>
            <a:off x="503801" y="895284"/>
            <a:ext cx="4887453" cy="2164727"/>
          </a:xfrm>
          <a:prstGeom prst="rect">
            <a:avLst/>
          </a:prstGeom>
          <a:ln w="12700">
            <a:miter lim="400000"/>
          </a:ln>
        </p:spPr>
      </p:pic>
      <p:pic>
        <p:nvPicPr>
          <p:cNvPr id="1031" name="Image" descr="Image"/>
          <p:cNvPicPr>
            <a:picLocks noChangeAspect="1"/>
          </p:cNvPicPr>
          <p:nvPr/>
        </p:nvPicPr>
        <p:blipFill>
          <a:blip r:embed="rId3"/>
          <a:stretch>
            <a:fillRect/>
          </a:stretch>
        </p:blipFill>
        <p:spPr>
          <a:xfrm>
            <a:off x="1566863" y="2812256"/>
            <a:ext cx="6010275" cy="2738438"/>
          </a:xfrm>
          <a:prstGeom prst="rect">
            <a:avLst/>
          </a:prstGeom>
          <a:ln w="12700">
            <a:miter lim="400000"/>
          </a:ln>
        </p:spPr>
      </p:pic>
      <p:pic>
        <p:nvPicPr>
          <p:cNvPr id="1032" name="Image" descr="Image"/>
          <p:cNvPicPr>
            <a:picLocks noChangeAspect="1"/>
          </p:cNvPicPr>
          <p:nvPr/>
        </p:nvPicPr>
        <p:blipFill>
          <a:blip r:embed="rId4"/>
          <a:stretch>
            <a:fillRect/>
          </a:stretch>
        </p:blipFill>
        <p:spPr>
          <a:xfrm>
            <a:off x="5768054" y="366200"/>
            <a:ext cx="2647283" cy="1985463"/>
          </a:xfrm>
          <a:prstGeom prst="rect">
            <a:avLst/>
          </a:prstGeom>
          <a:ln w="12700">
            <a:miter lim="400000"/>
          </a:ln>
        </p:spPr>
      </p:pic>
      <p:sp>
        <p:nvSpPr>
          <p:cNvPr id="3" name="Title 2">
            <a:extLst>
              <a:ext uri="{FF2B5EF4-FFF2-40B4-BE49-F238E27FC236}">
                <a16:creationId xmlns:a16="http://schemas.microsoft.com/office/drawing/2014/main" id="{42F2549F-EB82-D90F-9432-B079039AFBB6}"/>
              </a:ext>
            </a:extLst>
          </p:cNvPr>
          <p:cNvSpPr>
            <a:spLocks noGrp="1"/>
          </p:cNvSpPr>
          <p:nvPr>
            <p:ph type="title"/>
          </p:nvPr>
        </p:nvSpPr>
        <p:spPr/>
        <p:txBody>
          <a:bodyPr/>
          <a:lstStyle/>
          <a:p>
            <a:endParaRPr lang="en-US"/>
          </a:p>
        </p:txBody>
      </p:sp>
      <p:sp>
        <p:nvSpPr>
          <p:cNvPr id="4" name="Yubi Key">
            <a:extLst>
              <a:ext uri="{FF2B5EF4-FFF2-40B4-BE49-F238E27FC236}">
                <a16:creationId xmlns:a16="http://schemas.microsoft.com/office/drawing/2014/main" id="{408E3BD9-0955-EA94-FB12-4125E17A0E23}"/>
              </a:ext>
            </a:extLst>
          </p:cNvPr>
          <p:cNvSpPr txBox="1">
            <a:spLocks/>
          </p:cNvSpPr>
          <p:nvPr/>
        </p:nvSpPr>
        <p:spPr>
          <a:xfrm>
            <a:off x="127000" y="312539"/>
            <a:ext cx="2630178" cy="487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67500" lnSpcReduction="200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GB"/>
              <a:t>Yubi Key</a:t>
            </a:r>
            <a:endParaRPr lang="en-GB"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 name="Yubi Key"/>
          <p:cNvSpPr txBox="1">
            <a:spLocks noGrp="1"/>
          </p:cNvSpPr>
          <p:nvPr>
            <p:ph type="title"/>
          </p:nvPr>
        </p:nvSpPr>
        <p:spPr>
          <a:xfrm>
            <a:off x="127000" y="312539"/>
            <a:ext cx="2630178" cy="487275"/>
          </a:xfrm>
          <a:prstGeom prst="rect">
            <a:avLst/>
          </a:prstGeom>
        </p:spPr>
        <p:txBody>
          <a:bodyPr>
            <a:normAutofit fontScale="90000"/>
          </a:bodyPr>
          <a:lstStyle/>
          <a:p>
            <a:r>
              <a:rPr dirty="0" err="1"/>
              <a:t>Yubi</a:t>
            </a:r>
            <a:r>
              <a:rPr dirty="0"/>
              <a:t> Key</a:t>
            </a:r>
          </a:p>
        </p:txBody>
      </p:sp>
      <p:pic>
        <p:nvPicPr>
          <p:cNvPr id="1035" name="Screenshot 2022-05-31 at 07.01.26.png" descr="Screenshot 2022-05-31 at 07.01.26.png"/>
          <p:cNvPicPr>
            <a:picLocks noChangeAspect="1"/>
          </p:cNvPicPr>
          <p:nvPr/>
        </p:nvPicPr>
        <p:blipFill>
          <a:blip r:embed="rId2"/>
          <a:stretch>
            <a:fillRect/>
          </a:stretch>
        </p:blipFill>
        <p:spPr>
          <a:xfrm>
            <a:off x="30957" y="878681"/>
            <a:ext cx="2630178" cy="2570109"/>
          </a:xfrm>
          <a:prstGeom prst="rect">
            <a:avLst/>
          </a:prstGeom>
          <a:ln w="12700">
            <a:miter lim="400000"/>
          </a:ln>
        </p:spPr>
      </p:pic>
      <p:pic>
        <p:nvPicPr>
          <p:cNvPr id="1036" name="Screenshot 2022-05-31 at 07.02.10.png" descr="Screenshot 2022-05-31 at 07.02.10.png"/>
          <p:cNvPicPr>
            <a:picLocks noChangeAspect="1"/>
          </p:cNvPicPr>
          <p:nvPr/>
        </p:nvPicPr>
        <p:blipFill>
          <a:blip r:embed="rId3"/>
          <a:stretch>
            <a:fillRect/>
          </a:stretch>
        </p:blipFill>
        <p:spPr>
          <a:xfrm>
            <a:off x="437047" y="3686175"/>
            <a:ext cx="2224088" cy="876300"/>
          </a:xfrm>
          <a:prstGeom prst="rect">
            <a:avLst/>
          </a:prstGeom>
          <a:ln w="12700">
            <a:miter lim="400000"/>
          </a:ln>
        </p:spPr>
      </p:pic>
      <p:pic>
        <p:nvPicPr>
          <p:cNvPr id="1037" name="Screenshot 2022-05-31 at 07.02.35.png" descr="Screenshot 2022-05-31 at 07.02.35.png"/>
          <p:cNvPicPr>
            <a:picLocks noChangeAspect="1"/>
          </p:cNvPicPr>
          <p:nvPr/>
        </p:nvPicPr>
        <p:blipFill>
          <a:blip r:embed="rId4"/>
          <a:stretch>
            <a:fillRect/>
          </a:stretch>
        </p:blipFill>
        <p:spPr>
          <a:xfrm>
            <a:off x="2809455" y="525066"/>
            <a:ext cx="3029791" cy="328611"/>
          </a:xfrm>
          <a:prstGeom prst="rect">
            <a:avLst/>
          </a:prstGeom>
          <a:ln w="12700">
            <a:miter lim="400000"/>
          </a:ln>
        </p:spPr>
      </p:pic>
      <p:pic>
        <p:nvPicPr>
          <p:cNvPr id="1038" name="Screenshot 2022-05-31 at 07.03.07.png" descr="Screenshot 2022-05-31 at 07.03.07.png"/>
          <p:cNvPicPr>
            <a:picLocks noChangeAspect="1"/>
          </p:cNvPicPr>
          <p:nvPr/>
        </p:nvPicPr>
        <p:blipFill>
          <a:blip r:embed="rId5"/>
          <a:stretch>
            <a:fillRect/>
          </a:stretch>
        </p:blipFill>
        <p:spPr>
          <a:xfrm>
            <a:off x="2809455" y="989862"/>
            <a:ext cx="2714625" cy="1204913"/>
          </a:xfrm>
          <a:prstGeom prst="rect">
            <a:avLst/>
          </a:prstGeom>
          <a:ln w="12700">
            <a:miter lim="400000"/>
          </a:ln>
        </p:spPr>
      </p:pic>
      <p:pic>
        <p:nvPicPr>
          <p:cNvPr id="1039" name="Screenshot 2022-05-31 at 07.03.07.png" descr="Screenshot 2022-05-31 at 07.03.07.png"/>
          <p:cNvPicPr>
            <a:picLocks noChangeAspect="1"/>
          </p:cNvPicPr>
          <p:nvPr/>
        </p:nvPicPr>
        <p:blipFill>
          <a:blip r:embed="rId5"/>
          <a:stretch>
            <a:fillRect/>
          </a:stretch>
        </p:blipFill>
        <p:spPr>
          <a:xfrm>
            <a:off x="2809455" y="2384823"/>
            <a:ext cx="2714625" cy="1204913"/>
          </a:xfrm>
          <a:prstGeom prst="rect">
            <a:avLst/>
          </a:prstGeom>
          <a:ln w="12700">
            <a:miter lim="400000"/>
          </a:ln>
        </p:spPr>
      </p:pic>
      <p:pic>
        <p:nvPicPr>
          <p:cNvPr id="1040" name="Screenshot 2022-05-31 at 07.04.03.png" descr="Screenshot 2022-05-31 at 07.04.03.png"/>
          <p:cNvPicPr>
            <a:picLocks noChangeAspect="1"/>
          </p:cNvPicPr>
          <p:nvPr/>
        </p:nvPicPr>
        <p:blipFill>
          <a:blip r:embed="rId6"/>
          <a:stretch>
            <a:fillRect/>
          </a:stretch>
        </p:blipFill>
        <p:spPr>
          <a:xfrm>
            <a:off x="5958991" y="398296"/>
            <a:ext cx="2932694" cy="4061158"/>
          </a:xfrm>
          <a:prstGeom prst="rect">
            <a:avLst/>
          </a:prstGeom>
          <a:ln w="12700">
            <a:miter lim="400000"/>
          </a:ln>
        </p:spPr>
      </p:pic>
      <p:pic>
        <p:nvPicPr>
          <p:cNvPr id="1041" name="Screenshot 2022-05-31 at 07.05.11.png" descr="Screenshot 2022-05-31 at 07.05.11.png"/>
          <p:cNvPicPr>
            <a:picLocks noChangeAspect="1"/>
          </p:cNvPicPr>
          <p:nvPr/>
        </p:nvPicPr>
        <p:blipFill>
          <a:blip r:embed="rId7"/>
          <a:stretch>
            <a:fillRect/>
          </a:stretch>
        </p:blipFill>
        <p:spPr>
          <a:xfrm>
            <a:off x="3629025" y="3752852"/>
            <a:ext cx="1609725" cy="149115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3" name="Yubi Key"/>
          <p:cNvSpPr txBox="1">
            <a:spLocks noGrp="1"/>
          </p:cNvSpPr>
          <p:nvPr>
            <p:ph type="title"/>
          </p:nvPr>
        </p:nvSpPr>
        <p:spPr>
          <a:xfrm>
            <a:off x="127000" y="312539"/>
            <a:ext cx="2613809" cy="487275"/>
          </a:xfrm>
          <a:prstGeom prst="rect">
            <a:avLst/>
          </a:prstGeom>
        </p:spPr>
        <p:txBody>
          <a:bodyPr>
            <a:normAutofit fontScale="90000"/>
          </a:bodyPr>
          <a:lstStyle/>
          <a:p>
            <a:r>
              <a:rPr dirty="0" err="1"/>
              <a:t>Yubi</a:t>
            </a:r>
            <a:r>
              <a:rPr dirty="0"/>
              <a:t> Key</a:t>
            </a:r>
          </a:p>
        </p:txBody>
      </p:sp>
      <p:pic>
        <p:nvPicPr>
          <p:cNvPr id="1044" name="Screenshot 2022-05-31 at 07.06.44.png" descr="Screenshot 2022-05-31 at 07.06.44.png"/>
          <p:cNvPicPr>
            <a:picLocks noChangeAspect="1"/>
          </p:cNvPicPr>
          <p:nvPr/>
        </p:nvPicPr>
        <p:blipFill>
          <a:blip r:embed="rId2"/>
          <a:stretch>
            <a:fillRect/>
          </a:stretch>
        </p:blipFill>
        <p:spPr>
          <a:xfrm>
            <a:off x="402431" y="934545"/>
            <a:ext cx="2613809" cy="291670"/>
          </a:xfrm>
          <a:prstGeom prst="rect">
            <a:avLst/>
          </a:prstGeom>
          <a:ln w="12700">
            <a:miter lim="400000"/>
          </a:ln>
        </p:spPr>
      </p:pic>
      <p:pic>
        <p:nvPicPr>
          <p:cNvPr id="1045" name="Screenshot 2022-05-31 at 07.06.50.png" descr="Screenshot 2022-05-31 at 07.06.50.png"/>
          <p:cNvPicPr>
            <a:picLocks noChangeAspect="1"/>
          </p:cNvPicPr>
          <p:nvPr/>
        </p:nvPicPr>
        <p:blipFill>
          <a:blip r:embed="rId3"/>
          <a:stretch>
            <a:fillRect/>
          </a:stretch>
        </p:blipFill>
        <p:spPr>
          <a:xfrm>
            <a:off x="419100" y="1390697"/>
            <a:ext cx="2580471" cy="1139184"/>
          </a:xfrm>
          <a:prstGeom prst="rect">
            <a:avLst/>
          </a:prstGeom>
          <a:ln w="12700">
            <a:miter lim="400000"/>
          </a:ln>
        </p:spPr>
      </p:pic>
      <p:pic>
        <p:nvPicPr>
          <p:cNvPr id="1046" name="Screenshot 2022-05-31 at 07.08.08.png" descr="Screenshot 2022-05-31 at 07.08.08.png"/>
          <p:cNvPicPr>
            <a:picLocks noChangeAspect="1"/>
          </p:cNvPicPr>
          <p:nvPr/>
        </p:nvPicPr>
        <p:blipFill>
          <a:blip r:embed="rId4"/>
          <a:stretch>
            <a:fillRect/>
          </a:stretch>
        </p:blipFill>
        <p:spPr>
          <a:xfrm>
            <a:off x="431006" y="2694363"/>
            <a:ext cx="2556659" cy="445160"/>
          </a:xfrm>
          <a:prstGeom prst="rect">
            <a:avLst/>
          </a:prstGeom>
          <a:ln w="12700">
            <a:miter lim="400000"/>
          </a:ln>
        </p:spPr>
      </p:pic>
      <p:pic>
        <p:nvPicPr>
          <p:cNvPr id="1047" name="Image" descr="Image"/>
          <p:cNvPicPr>
            <a:picLocks noChangeAspect="1"/>
          </p:cNvPicPr>
          <p:nvPr/>
        </p:nvPicPr>
        <p:blipFill>
          <a:blip r:embed="rId5"/>
          <a:stretch>
            <a:fillRect/>
          </a:stretch>
        </p:blipFill>
        <p:spPr>
          <a:xfrm>
            <a:off x="4186464" y="1262695"/>
            <a:ext cx="4431279" cy="3189610"/>
          </a:xfrm>
          <a:prstGeom prst="rect">
            <a:avLst/>
          </a:prstGeom>
          <a:ln w="12700">
            <a:miter lim="400000"/>
          </a:ln>
        </p:spPr>
      </p:pic>
      <p:pic>
        <p:nvPicPr>
          <p:cNvPr id="1048" name="Screenshot 2022-05-31 at 07.09.08.png" descr="Screenshot 2022-05-31 at 07.09.08.png"/>
          <p:cNvPicPr>
            <a:picLocks noChangeAspect="1"/>
          </p:cNvPicPr>
          <p:nvPr/>
        </p:nvPicPr>
        <p:blipFill>
          <a:blip r:embed="rId6"/>
          <a:stretch>
            <a:fillRect/>
          </a:stretch>
        </p:blipFill>
        <p:spPr>
          <a:xfrm>
            <a:off x="526257" y="3845158"/>
            <a:ext cx="2980804" cy="73194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r>
              <a:rPr lang="en-US" sz="2187" dirty="0">
                <a:solidFill>
                  <a:srgbClr val="000000"/>
                </a:solidFill>
              </a:rPr>
              <a:t> FRSE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10976151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lang="en-GB" sz="2200" dirty="0">
                <a:solidFill>
                  <a:srgbClr val="000000"/>
                </a:solidFill>
              </a:rPr>
              <a:t>Prof Bill Buchanan OBE FRSE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2" name="Picture 2" descr="Image">
            <a:extLst>
              <a:ext uri="{FF2B5EF4-FFF2-40B4-BE49-F238E27FC236}">
                <a16:creationId xmlns:a16="http://schemas.microsoft.com/office/drawing/2014/main" id="{54A4F47F-768D-004E-00F9-0768115E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extLst>
      <p:ext uri="{BB962C8B-B14F-4D97-AF65-F5344CB8AC3E}">
        <p14:creationId xmlns:p14="http://schemas.microsoft.com/office/powerpoint/2010/main" val="247605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2" grpId="0" animBg="1" advAuto="0"/>
      <p:bldP spid="385" grpId="0" animBg="1" advAuto="0"/>
      <p:bldP spid="38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GB" sz="1350" b="0" dirty="0"/>
              <a:t>YubiKeys</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r>
              <a:rPr lang="en-US" sz="2025" dirty="0">
                <a:solidFill>
                  <a:srgbClr val="000000"/>
                </a:solidFill>
              </a:rPr>
              <a:t> FRSE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B466DFD-26B6-E727-53FC-8E076C9E3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390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254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defRPr>
                <a:latin typeface="Arial"/>
                <a:ea typeface="Arial"/>
                <a:cs typeface="Arial"/>
                <a:sym typeface="Arial"/>
              </a:defRPr>
            </a:pPr>
            <a:r>
              <a:rPr sz="1400" dirty="0"/>
              <a:t>Within the Ethereum blockchain we can record transactions and run smart contracts. These things allow us to run </a:t>
            </a:r>
            <a:r>
              <a:rPr sz="1400" dirty="0" err="1"/>
              <a:t>DApps</a:t>
            </a:r>
            <a:r>
              <a:rPr sz="1400" dirty="0"/>
              <a:t> (decentralized applications) and which can support the running of the infrastructure in return for some payment (Ether). </a:t>
            </a:r>
          </a:p>
          <a:p>
            <a:pPr defTabSz="457200">
              <a:lnSpc>
                <a:spcPct val="150000"/>
              </a:lnSpc>
              <a:defRPr>
                <a:latin typeface="Arial"/>
                <a:ea typeface="Arial"/>
                <a:cs typeface="Arial"/>
                <a:sym typeface="Arial"/>
              </a:defRPr>
            </a:pPr>
            <a:endParaRPr sz="1400" dirty="0"/>
          </a:p>
          <a:p>
            <a:pPr defTabSz="457200">
              <a:lnSpc>
                <a:spcPct val="150000"/>
              </a:lnSpc>
              <a:defRPr>
                <a:latin typeface="Arial"/>
                <a:ea typeface="Arial"/>
                <a:cs typeface="Arial"/>
                <a:sym typeface="Arial"/>
              </a:defRPr>
            </a:pPr>
            <a:r>
              <a:rPr sz="1400" dirty="0"/>
              <a:t>A </a:t>
            </a:r>
            <a:r>
              <a:rPr sz="1400" dirty="0" err="1"/>
              <a:t>DApp</a:t>
            </a:r>
            <a:r>
              <a:rPr sz="1400" dirty="0"/>
              <a:t> can also </a:t>
            </a:r>
            <a:r>
              <a:rPr sz="1400" b="1" dirty="0"/>
              <a:t>create tokens for new currencies</a:t>
            </a:r>
            <a:r>
              <a:rPr sz="1400" dirty="0"/>
              <a:t>, shares in a company or to prove the ownership of an asset. </a:t>
            </a:r>
          </a:p>
          <a:p>
            <a:pPr defTabSz="457200">
              <a:lnSpc>
                <a:spcPct val="150000"/>
              </a:lnSpc>
              <a:defRPr>
                <a:latin typeface="Arial"/>
                <a:ea typeface="Arial"/>
                <a:cs typeface="Arial"/>
                <a:sym typeface="Arial"/>
              </a:defRPr>
            </a:pPr>
            <a:endParaRPr sz="1400" dirty="0"/>
          </a:p>
          <a:p>
            <a:pPr defTabSz="457200">
              <a:lnSpc>
                <a:spcPct val="150000"/>
              </a:lnSpc>
              <a:defRPr>
                <a:latin typeface="Times Roman"/>
                <a:ea typeface="Times Roman"/>
                <a:cs typeface="Times Roman"/>
                <a:sym typeface="Times Roman"/>
              </a:defRPr>
            </a:pPr>
            <a:r>
              <a:rPr sz="1400" dirty="0">
                <a:latin typeface="Arial"/>
                <a:ea typeface="Arial"/>
                <a:cs typeface="Arial"/>
                <a:sym typeface="Arial"/>
              </a:rPr>
              <a:t>ERC-20 allow for the sharing, transfer and storage of tokens</a:t>
            </a:r>
            <a:r>
              <a:rPr sz="1400" dirty="0"/>
              <a:t>. </a:t>
            </a:r>
            <a:r>
              <a:rPr sz="1400" u="sng" dirty="0">
                <a:solidFill>
                  <a:srgbClr val="0000FF"/>
                </a:solidFill>
                <a:uFill>
                  <a:solidFill>
                    <a:srgbClr val="0000FF"/>
                  </a:solidFill>
                </a:uFill>
                <a:hlinkClick r:id="rId3"/>
              </a:rPr>
              <a:t>View tokens on Ethereum</a:t>
            </a:r>
            <a:r>
              <a:rPr sz="14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17950" y="152475"/>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14" name="Optional:…"/>
          <p:cNvSpPr txBox="1"/>
          <p:nvPr/>
        </p:nvSpPr>
        <p:spPr>
          <a:xfrm>
            <a:off x="63259" y="4026342"/>
            <a:ext cx="3957068" cy="1464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rPr dirty="0"/>
              <a:t>Optional:</a:t>
            </a:r>
          </a:p>
          <a:p>
            <a:pPr marL="457200" indent="-317500" defTabSz="457200">
              <a:buClr>
                <a:srgbClr val="000000"/>
              </a:buClr>
              <a:buSzPct val="100000"/>
              <a:buFont typeface="Times Roman"/>
              <a:buChar char="•"/>
              <a:defRPr sz="1200">
                <a:latin typeface="Arial"/>
                <a:ea typeface="Arial"/>
                <a:cs typeface="Arial"/>
                <a:sym typeface="Arial"/>
              </a:defRPr>
            </a:pPr>
            <a:r>
              <a:rPr dirty="0"/>
              <a:t>Token Name. This is the name that the token will be defined as.</a:t>
            </a:r>
          </a:p>
          <a:p>
            <a:pPr marL="457200" indent="-317500" defTabSz="457200">
              <a:buClr>
                <a:srgbClr val="000000"/>
              </a:buClr>
              <a:buSzPct val="100000"/>
              <a:buFont typeface="Times Roman"/>
              <a:buChar char="•"/>
              <a:defRPr sz="1200">
                <a:latin typeface="Arial"/>
                <a:ea typeface="Arial"/>
                <a:cs typeface="Arial"/>
                <a:sym typeface="Arial"/>
              </a:defRPr>
            </a:pPr>
            <a:r>
              <a:rPr dirty="0"/>
              <a:t>Symbol. This is the symbol that the token will use.</a:t>
            </a:r>
          </a:p>
          <a:p>
            <a:pPr marL="457200" indent="-317500" defTabSz="457200">
              <a:buClr>
                <a:srgbClr val="000000"/>
              </a:buClr>
              <a:buSzPct val="100000"/>
              <a:buFont typeface="Times Roman"/>
              <a:buChar char="•"/>
              <a:defRPr sz="1200">
                <a:latin typeface="Arial"/>
                <a:ea typeface="Arial"/>
                <a:cs typeface="Arial"/>
                <a:sym typeface="Arial"/>
              </a:defRPr>
            </a:pPr>
            <a:r>
              <a:rPr dirty="0"/>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Details:</a:t>
            </a:r>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 Extends standard contract.</a:t>
            </a:r>
          </a:p>
          <a:p>
            <a:pPr marL="180473" indent="-180473" defTabSz="457200">
              <a:buSzPct val="100000"/>
              <a:buChar char="-"/>
              <a:defRPr>
                <a:latin typeface="Arial"/>
                <a:ea typeface="Arial"/>
                <a:cs typeface="Arial"/>
                <a:sym typeface="Arial"/>
              </a:defRPr>
            </a:pPr>
            <a:r>
              <a:rPr dirty="0"/>
              <a:t>100,000,000,000 tokens.</a:t>
            </a:r>
          </a:p>
          <a:p>
            <a:pPr marL="180473" indent="-180473" defTabSz="457200">
              <a:buSzPct val="100000"/>
              <a:buChar char="-"/>
              <a:defRPr>
                <a:latin typeface="Arial"/>
                <a:ea typeface="Arial"/>
                <a:cs typeface="Arial"/>
                <a:sym typeface="Arial"/>
              </a:defRPr>
            </a:pPr>
            <a:r>
              <a:rPr dirty="0"/>
              <a:t>Name: </a:t>
            </a:r>
            <a:r>
              <a:rPr dirty="0" err="1"/>
              <a:t>BearToken</a:t>
            </a:r>
            <a:endParaRPr dirty="0"/>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Ref: Build a smart contract that transfers ERC20 token from your wallet to other ERC20 compliant wallet- Part 1, </a:t>
            </a:r>
            <a:r>
              <a:rPr dirty="0" err="1"/>
              <a:t>Coinmonks</a:t>
            </a:r>
            <a:r>
              <a:rPr dirty="0"/>
              <a:t>, </a:t>
            </a:r>
            <a:r>
              <a:rPr dirty="0" err="1"/>
              <a:t>Medium.com</a:t>
            </a:r>
            <a:endParaRPr dirty="0"/>
          </a:p>
          <a:p>
            <a:pPr defTabSz="457200">
              <a:lnSpc>
                <a:spcPts val="3500"/>
              </a:lnSpc>
              <a:defRPr>
                <a:latin typeface="Arial"/>
                <a:ea typeface="Arial"/>
                <a:cs typeface="Arial"/>
                <a:sym typeface="Arial"/>
              </a:defRPr>
            </a:pPr>
            <a:endParaRPr dirty="0"/>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5570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spcBef>
                <a:spcPts val="1200"/>
              </a:spcBef>
              <a:defRPr sz="1200">
                <a:latin typeface="Times Roman"/>
                <a:ea typeface="Times Roman"/>
                <a:cs typeface="Times Roman"/>
                <a:sym typeface="Times Roman"/>
              </a:defRPr>
            </a:pPr>
            <a:endParaRPr dirty="0"/>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lnSpc>
                <a:spcPts val="3500"/>
              </a:lnSpc>
              <a:spcBef>
                <a:spcPts val="1200"/>
              </a:spcBef>
              <a:defRPr>
                <a:latin typeface="Arial"/>
                <a:ea typeface="Arial"/>
                <a:cs typeface="Arial"/>
                <a:sym typeface="Arial"/>
              </a:defRPr>
            </a:pPr>
            <a:endParaRPr dirty="0"/>
          </a:p>
          <a:p>
            <a:pPr defTabSz="457200">
              <a:lnSpc>
                <a:spcPts val="3000"/>
              </a:lnSpc>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lnSpc>
                <a:spcPts val="3000"/>
              </a:lnSpc>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lnSpc>
                <a:spcPts val="2800"/>
              </a:lnSpc>
              <a:spcBef>
                <a:spcPts val="1200"/>
              </a:spcBef>
              <a:defRPr sz="1200">
                <a:latin typeface="Times Roman"/>
                <a:ea typeface="Times Roman"/>
                <a:cs typeface="Times Roman"/>
                <a:sym typeface="Times Roman"/>
              </a:defRPr>
            </a:pPr>
            <a:endParaRPr dirty="0"/>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756</TotalTime>
  <Words>1671</Words>
  <Application>Microsoft Macintosh PowerPoint</Application>
  <PresentationFormat>On-screen Show (16:10)</PresentationFormat>
  <Paragraphs>158</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Courier</vt:lpstr>
      <vt:lpstr>Times Roman</vt:lpstr>
      <vt:lpstr>Office Theme</vt:lpstr>
      <vt:lpstr>Tokens, Authorization and Docker ERC-20 Tokens JSON Web Tokens OAuth 2.0 Fernet Tokens YubiKeys Docker   Prof Bill Buchanan OBE FRSE  https://asecuritysite.com/tokens/    </vt:lpstr>
      <vt:lpstr>PowerPoint Presentation</vt:lpstr>
      <vt:lpstr>Tokens, Authorization and Docker ERC-20 and ERC-721 Tokens   Prof Bill Buchanan OBE FRSE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FRSE  https://asecuritysite.com/tokens/</vt:lpstr>
      <vt:lpstr>PowerPoint Presentation</vt:lpstr>
      <vt:lpstr>PowerPoint Presentation</vt:lpstr>
      <vt:lpstr>Tokens, Authorization and Docker OAuth 2.0  Prof Bill Buchanan OBE FRSE  http://asecuritysite.com/encryption http://asecuritysite.com/unit06 </vt:lpstr>
      <vt:lpstr>PowerPoint Presentation</vt:lpstr>
      <vt:lpstr>PowerPoint Presentation</vt:lpstr>
      <vt:lpstr>PowerPoint Presentation</vt:lpstr>
      <vt:lpstr>Tokens, Authorization and Docker Fernet Tokens  Prof Bill Buchanan OBE FRSE  http://asecuritysite.com/tokens </vt:lpstr>
      <vt:lpstr>PowerPoint Presentation</vt:lpstr>
      <vt:lpstr>Fernet</vt:lpstr>
      <vt:lpstr>Fernet</vt:lpstr>
      <vt:lpstr>URL Safe</vt:lpstr>
      <vt:lpstr>Key Rotation</vt:lpstr>
      <vt:lpstr>Tokens, Authorization and Docker ERC-20 Tokens JSON Web Tokens OAuth 2.0 Fernet Tokens YubiKeys Docker  Prof Bill Buchanan OBE FRSE  http://asecuritysite.com/tokens </vt:lpstr>
      <vt:lpstr>PowerPoint Presentation</vt:lpstr>
      <vt:lpstr>PowerPoint Presentation</vt:lpstr>
      <vt:lpstr>Yubi Key</vt:lpstr>
      <vt:lpstr>Yubi Key</vt:lpstr>
      <vt:lpstr>Tokens, Authorization and Docker ERC-20 Tokens JSON Web Tokens OAuth 2.0 Fernet Tokens YubiKeys Docker  Prof Bill Buchanan OBE FRSE  http://asecuritysite.com/tokens </vt:lpstr>
      <vt:lpstr>PowerPoint Presentation</vt:lpstr>
      <vt:lpstr>Tokens, Authorization and Docker ERC-20 Tokens JSON Web Tokens OAuth 2.0 Fernet Tokens YubiKeys Docker   Prof Bill Buchanan OBE FRSE  https://asecuritysite.com/tokens/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15</cp:revision>
  <dcterms:modified xsi:type="dcterms:W3CDTF">2025-04-28T05:29:01Z</dcterms:modified>
</cp:coreProperties>
</file>